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4376"/>
  </p:normalViewPr>
  <p:slideViewPr>
    <p:cSldViewPr snapToGrid="0" snapToObjects="1">
      <p:cViewPr varScale="1">
        <p:scale>
          <a:sx n="107" d="100"/>
          <a:sy n="107" d="100"/>
        </p:scale>
        <p:origin x="7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87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84C13-7972-BF4F-AD7C-D71F448C3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12370-A655-A84A-8530-214346AC7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3C03C-B099-0F4E-93BF-316260B1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FC166-5AD9-7B4F-BC5E-FDECFC58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D4544F-7FE9-1045-A82E-70FFBA5D2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674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AA883-D631-9249-BCD1-C942EF6B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478AEF-49B1-8249-A34F-AA1027F0B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A60B7-DC4F-4F44-BE8C-FC6F7066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F168E8-AC1D-CC49-AE0D-070C5C5E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37CEC3-DE99-3040-AF3E-6F894548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057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CB7EE-57DA-894C-8213-F0C35D0B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40ABA3-352B-3A41-A40F-FC28E0EA1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73EA2-9A97-9E46-913D-E8ACCA81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4ACCAD-BEE6-0643-9404-55621C2C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47F4F-F0C1-744C-92C6-C95AB625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864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33B84-13ED-9A4A-9114-DAD4E6F7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A9F5F-B31A-8041-A951-1153498B9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39F28-23B9-8F4B-86EC-83C76B6A0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D3903-6F23-6A4B-BD33-B5CA838E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6B4CB-96D0-A641-9F44-3D177B9B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1046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FE336-2540-574D-BC14-7C67E1D5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E84DC5-BD0E-7744-9C2C-B8358C3AE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7E4EE-E38A-EA4B-83E6-C68D2BD5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B5467F-F84B-A646-9FB7-AC9C4CD2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97567-42C4-1842-9F32-2A13D14E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037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B689C-370F-B84E-9F2F-B14FDBD8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C820E-305C-344E-85CD-B376778A2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B0ACEE-E33F-E440-B2F7-3845ACCE7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702C62-1E24-6C4F-955C-02CF14EB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484148-B4EC-794F-A6DB-8E3A7036C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6AEF45-6EB2-8944-B83A-CBCF4C95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570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C273C-DC57-ED4B-8669-84554A15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E0DF51-99A4-5C42-B646-728BB8D5C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B3E725-EAE0-0249-8E5A-5DB52E089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978017-A522-004B-8903-C2B342F7C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461299-9ADC-E343-BCA8-EE92E03EB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064481-1E39-C348-99D6-2D87BC13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FDDD47-066F-E84F-97C4-74BDDFF6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C084BA-2F12-DA45-8646-0F30EAC2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25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488F4-FE4E-7642-941E-E2A5D92D6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7B8712-1518-4649-8143-735FB3BF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E16CB9-41AD-F141-9BB9-05C8A531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2F87A0-7DFB-2345-8808-C7A5F017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184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9EF5B6-DEA8-4141-BDFE-7B8CE68F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BF2422-718F-FA41-904E-3A72F5D1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54000-1896-4C43-81F1-197156F5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241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800C1-C189-C142-9F29-9E02A3B9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9B1DB-1D0F-0A4D-BF6B-0E3C5C29C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516455-B3DB-DE42-BACF-11801A25E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6F431-096C-224E-90E6-7BAA3B71F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585A17-CF86-834E-9823-65249A6C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AD31B-2B7E-1B48-B892-A13764F3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380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227FC-114E-0F4E-80C8-EFDBDEB4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5EC87F-AFBD-F54A-83D5-4BF40D026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F264DB-ECB7-1D4A-9E41-530419C3B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D5B7C2-279C-BE4D-8D96-7B4ABF1B7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C9C58-FCE3-DD4D-8964-A62075FD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0970BD-A0FC-4D48-836E-F39826E8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495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FFD952-A7F4-E94A-85EE-0523E08A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709D5E-4825-9645-B608-7CDFECB2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F9C39-5AD9-1046-8B92-39D2FEE0A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7/3/2019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22DCB-7EFE-C746-A53A-C250A5FC8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8E7F-FEAA-B643-B73D-F7B400264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180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hyperlink" Target="mailto:wnghtmd99@nav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j0n9m1n1@gmail.com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kim@Sungmin.dev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gif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j0n9m1n1@gmail.com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kim@Sungmin.de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1.jpeg"/><Relationship Id="rId10" Type="http://schemas.openxmlformats.org/officeDocument/2006/relationships/image" Target="../media/image24.png"/><Relationship Id="rId4" Type="http://schemas.openxmlformats.org/officeDocument/2006/relationships/hyperlink" Target="mailto:wnghtmd99@naver.com" TargetMode="Externa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hyperlink" Target="http://www.sisaweek.com/news/articleView.html?idxno=11231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yna.co.kr/view/AKR20180717040500017?input=1195m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kma.go.kr/data/grnd/selectAsosRltmList.do?pgmNo=3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8ECDDE1-9865-7843-9456-7A90E438E58C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3E9F4D-3D09-134F-9981-7B6B0BAAE9ED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4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34787"/>
            <a:ext cx="1801866" cy="2449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954361" y="4754837"/>
            <a:ext cx="1581209" cy="170489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제목 1"/>
          <p:cNvSpPr txBox="1">
            <a:spLocks noGrp="1"/>
          </p:cNvSpPr>
          <p:nvPr>
            <p:ph type="ctrTitle"/>
          </p:nvPr>
        </p:nvSpPr>
        <p:spPr>
          <a:xfrm>
            <a:off x="3051629" y="607878"/>
            <a:ext cx="6088742" cy="84775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41247">
              <a:defRPr sz="4968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대전광역시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solidFill>
                  <a:srgbClr val="FF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</p:txBody>
      </p:sp>
      <p:sp>
        <p:nvSpPr>
          <p:cNvPr id="97" name="부제목 2"/>
          <p:cNvSpPr txBox="1">
            <a:spLocks noGrp="1"/>
          </p:cNvSpPr>
          <p:nvPr>
            <p:ph type="subTitle" idx="1"/>
          </p:nvPr>
        </p:nvSpPr>
        <p:spPr>
          <a:xfrm>
            <a:off x="7764087" y="4474872"/>
            <a:ext cx="4610794" cy="2308313"/>
          </a:xfrm>
          <a:prstGeom prst="rect">
            <a:avLst/>
          </a:prstGeom>
        </p:spPr>
        <p:txBody>
          <a:bodyPr/>
          <a:lstStyle/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▶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팀명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: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달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선문대학교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▶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팀원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김성민 (</a:t>
            </a: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5"/>
              </a:rPr>
              <a:t>kim@sungmin.dev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이종민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6"/>
              </a:rPr>
              <a:t>j0n9m1n1@gmail.com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  <a:p>
            <a:pPr algn="l">
              <a:defRPr sz="18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주호승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7"/>
              </a:rPr>
              <a:t>wnghtmd99@naver.com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</p:txBody>
      </p:sp>
      <p:sp>
        <p:nvSpPr>
          <p:cNvPr id="99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98" name="그림 3" descr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22855" y="3429000"/>
            <a:ext cx="1481781" cy="1486425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Box 8"/>
          <p:cNvSpPr txBox="1"/>
          <p:nvPr/>
        </p:nvSpPr>
        <p:spPr>
          <a:xfrm>
            <a:off x="4472547" y="1607373"/>
            <a:ext cx="3246906" cy="463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대비하자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44050F-0FF8-CE45-B2B7-2BFE14F020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2CC541-E608-2B46-A6B3-524D83AC94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B20CB3-80E6-4E74-8BF5-F6FE834231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061" y="5075152"/>
            <a:ext cx="1085322" cy="1156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CE4261F-72EC-4145-8B0C-2457E79CBA1C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4D7F8B-484E-BE46-A009-11F59E8EC894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0" name="제목 1"/>
          <p:cNvSpPr txBox="1">
            <a:spLocks noGrp="1"/>
          </p:cNvSpPr>
          <p:nvPr>
            <p:ph type="title"/>
          </p:nvPr>
        </p:nvSpPr>
        <p:spPr>
          <a:xfrm>
            <a:off x="172275" y="99721"/>
            <a:ext cx="6709757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향후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계획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2" name="슬라이드 번호 개체 틀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10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1" name="TextBox 3"/>
          <p:cNvSpPr txBox="1"/>
          <p:nvPr/>
        </p:nvSpPr>
        <p:spPr>
          <a:xfrm>
            <a:off x="481118" y="2443994"/>
            <a:ext cx="11305422" cy="2319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많은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재해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수집이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가능하면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재해에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대해서도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가능하다고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생각한다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나아가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지역만이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한반도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미래의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가능하다고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생각한다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공공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사용하기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때문에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수집하는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부분에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대해서는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많은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비용이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발생하지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않는다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b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하지만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업로드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수정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되는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시간의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한계점이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발생하여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해당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차후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해결해야할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4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사용자와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구매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사용자간의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차별화에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자세히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생각해봐야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173" name="개발 계획"/>
          <p:cNvSpPr txBox="1"/>
          <p:nvPr/>
        </p:nvSpPr>
        <p:spPr>
          <a:xfrm>
            <a:off x="5172349" y="143750"/>
            <a:ext cx="1922960" cy="71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0000"/>
              </a:lnSpc>
              <a:defRPr sz="4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계획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74" name="스크린샷 2019-06-27 오후 3.55.19.png" descr="스크린샷 2019-06-27 오후 3.55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92809"/>
            <a:ext cx="12192001" cy="40787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선 연결선 4">
            <a:extLst>
              <a:ext uri="{FF2B5EF4-FFF2-40B4-BE49-F238E27FC236}">
                <a16:creationId xmlns:a16="http://schemas.microsoft.com/office/drawing/2014/main" id="{31ADB6B1-84C0-264D-851A-7B9FC9E99278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53BE84-9252-E848-8030-A034301F9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47040A-C06C-7447-9248-7E9211ABA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1" grpId="0" build="allAtOnce" animBg="1"/>
      <p:bldP spid="171" grpId="1" build="allAtOnce" animBg="1"/>
      <p:bldP spid="1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0EABD3-88FE-EB42-B044-68BEC20E3DF1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799215-B990-454C-A083-E323AA14AEAF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6" name="제목 1"/>
          <p:cNvSpPr txBox="1">
            <a:spLocks noGrp="1"/>
          </p:cNvSpPr>
          <p:nvPr>
            <p:ph type="title"/>
          </p:nvPr>
        </p:nvSpPr>
        <p:spPr>
          <a:xfrm>
            <a:off x="148244" y="115742"/>
            <a:ext cx="1564942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Q&amp;A</a:t>
            </a:r>
          </a:p>
        </p:txBody>
      </p:sp>
      <p:sp>
        <p:nvSpPr>
          <p:cNvPr id="178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11091381" y="6404292"/>
            <a:ext cx="431752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11</a:t>
            </a:fld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7" name="TextBox 3"/>
          <p:cNvSpPr txBox="1"/>
          <p:nvPr/>
        </p:nvSpPr>
        <p:spPr>
          <a:xfrm>
            <a:off x="4155976" y="3135376"/>
            <a:ext cx="3880048" cy="58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경청 해주셔서 감사합니다.</a:t>
            </a:r>
          </a:p>
        </p:txBody>
      </p:sp>
      <p:sp>
        <p:nvSpPr>
          <p:cNvPr id="179" name="부제목 2"/>
          <p:cNvSpPr txBox="1"/>
          <p:nvPr/>
        </p:nvSpPr>
        <p:spPr>
          <a:xfrm>
            <a:off x="4901774" y="4074149"/>
            <a:ext cx="2388452" cy="1290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  </a:t>
            </a:r>
            <a:r>
              <a:rPr sz="160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해와 달 사이 그대 Team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김성민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2"/>
              </a:rPr>
              <a:t>kim@sungmin.dev</a:t>
            </a: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sz="280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이종민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3"/>
              </a:rPr>
              <a:t>j0n9m1n1@gmail.com</a:t>
            </a: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sz="280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 sz="1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주호승 (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4"/>
              </a:rPr>
              <a:t>wnghtmd99@naver.com</a:t>
            </a: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</p:txBody>
      </p:sp>
      <p:pic>
        <p:nvPicPr>
          <p:cNvPr id="180" name="그림 6" descr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185" y="3657500"/>
            <a:ext cx="517677" cy="703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그림 4" descr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11462" y="4082697"/>
            <a:ext cx="517677" cy="558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그림 3" descr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294202" y="3274557"/>
            <a:ext cx="701440" cy="70363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선 연결선 4">
            <a:extLst>
              <a:ext uri="{FF2B5EF4-FFF2-40B4-BE49-F238E27FC236}">
                <a16:creationId xmlns:a16="http://schemas.microsoft.com/office/drawing/2014/main" id="{B25A2307-8052-EF49-A2E4-9F8895A153E2}"/>
              </a:ext>
            </a:extLst>
          </p:cNvPr>
          <p:cNvSpPr/>
          <p:nvPr/>
        </p:nvSpPr>
        <p:spPr>
          <a:xfrm>
            <a:off x="0" y="812552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5DCE3A-10B3-1D48-8686-F4EE95284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177823-3B0E-FA42-BD31-D740BB71F0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239B3E-2A32-4B7B-BB5B-DB31EEDF4C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26" y="4241676"/>
            <a:ext cx="990835" cy="10561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09121D-4D8B-C74D-9434-00981E59A325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587B09-7D23-F04B-AB5D-5500BEB99080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2" name="제목 1"/>
          <p:cNvSpPr txBox="1">
            <a:spLocks noGrp="1"/>
          </p:cNvSpPr>
          <p:nvPr>
            <p:ph type="title"/>
          </p:nvPr>
        </p:nvSpPr>
        <p:spPr>
          <a:xfrm>
            <a:off x="214745" y="99119"/>
            <a:ext cx="1547554" cy="898410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목차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3" name="내용 개체 틀 2"/>
          <p:cNvSpPr txBox="1">
            <a:spLocks noGrp="1"/>
          </p:cNvSpPr>
          <p:nvPr>
            <p:ph idx="1"/>
          </p:nvPr>
        </p:nvSpPr>
        <p:spPr>
          <a:xfrm>
            <a:off x="214745" y="997529"/>
            <a:ext cx="11137670" cy="56262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이슈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해결방안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비즈니스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타겟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활용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선택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가공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방법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알고리즘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설명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결과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벤치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마킹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수익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21742" indent="-221742" defTabSz="886968">
              <a:spcBef>
                <a:spcPts val="900"/>
              </a:spcBef>
              <a:defRPr sz="1746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향후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계획</a:t>
            </a: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계발 계획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5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04" name="직선 연결선 4"/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660FF2-5322-F34C-B689-1E2065027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6F3463-C134-C049-ADC1-AE99E653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636C6E-CCD5-C247-8AED-4B2528DDD460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6D9479-85BC-1542-AC16-267FC858136D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선 연결선 4">
            <a:extLst>
              <a:ext uri="{FF2B5EF4-FFF2-40B4-BE49-F238E27FC236}">
                <a16:creationId xmlns:a16="http://schemas.microsoft.com/office/drawing/2014/main" id="{AC7849FA-A0D1-944B-9729-785C6B784B0A}"/>
              </a:ext>
            </a:extLst>
          </p:cNvPr>
          <p:cNvSpPr/>
          <p:nvPr/>
        </p:nvSpPr>
        <p:spPr>
          <a:xfrm>
            <a:off x="0" y="8464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이슈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제기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3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08" name="TextBox 3"/>
          <p:cNvSpPr txBox="1"/>
          <p:nvPr/>
        </p:nvSpPr>
        <p:spPr>
          <a:xfrm>
            <a:off x="195111" y="1604354"/>
            <a:ext cx="6220474" cy="643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2018년과 1994년에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진행된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원인은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비슷하다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</a:t>
            </a:r>
          </a:p>
          <a:p>
            <a: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2"/>
              </a:rPr>
              <a:t>http://www.sisaweek.com/news/articleView.html?idxno=112313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</p:txBody>
      </p:sp>
      <p:pic>
        <p:nvPicPr>
          <p:cNvPr id="109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0"/>
            <a:ext cx="344036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extBox 7"/>
          <p:cNvSpPr txBox="1"/>
          <p:nvPr/>
        </p:nvSpPr>
        <p:spPr>
          <a:xfrm>
            <a:off x="195111" y="2746020"/>
            <a:ext cx="6220474" cy="922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2.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사망자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</a:t>
            </a:r>
            <a:b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4"/>
              </a:rPr>
              <a:t>https://www.yna.co.kr/view/AKR20180717040500017?input=1195m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</p:txBody>
      </p:sp>
      <p:pic>
        <p:nvPicPr>
          <p:cNvPr id="111" name="그림 8" descr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133" y="3429000"/>
            <a:ext cx="4145265" cy="3203957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Box 9"/>
          <p:cNvSpPr txBox="1"/>
          <p:nvPr/>
        </p:nvSpPr>
        <p:spPr>
          <a:xfrm>
            <a:off x="209637" y="4668868"/>
            <a:ext cx="1762300" cy="954107"/>
          </a:xfrm>
          <a:prstGeom prst="rect">
            <a:avLst/>
          </a:prstGeom>
          <a:ln w="28575">
            <a:solidFill>
              <a:srgbClr val="C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/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2018년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  <a:p>
            <a:pPr>
              <a:defRPr sz="1400"/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전국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29.2일!</a:t>
            </a:r>
          </a:p>
          <a:p>
            <a:pPr>
              <a:defRPr sz="1400"/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>
              <a:defRPr sz="1400"/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33일!!</a:t>
            </a:r>
          </a:p>
        </p:txBody>
      </p:sp>
      <p:pic>
        <p:nvPicPr>
          <p:cNvPr id="114" name="그림 10" descr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89" y="681006"/>
            <a:ext cx="4436665" cy="5777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그림 6" descr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088" y="1907174"/>
            <a:ext cx="3324690" cy="461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84823E-C3DB-0C4A-A3AC-1FFE00A6D7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9ED6B6-EB5E-DF4C-855A-BA3FFB3EAF5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650A127-FA13-C84A-8AE7-D164B42EB0B9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35DBB0-842F-034F-AB55-4D34CC269BF6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직선 연결선 4">
            <a:extLst>
              <a:ext uri="{FF2B5EF4-FFF2-40B4-BE49-F238E27FC236}">
                <a16:creationId xmlns:a16="http://schemas.microsoft.com/office/drawing/2014/main" id="{AF4DE0F4-3228-9D43-A147-0256F7288C33}"/>
              </a:ext>
            </a:extLst>
          </p:cNvPr>
          <p:cNvSpPr/>
          <p:nvPr/>
        </p:nvSpPr>
        <p:spPr>
          <a:xfrm>
            <a:off x="13964" y="762000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7" name="모서리가 둥근 직사각형 5"/>
          <p:cNvSpPr/>
          <p:nvPr/>
        </p:nvSpPr>
        <p:spPr>
          <a:xfrm>
            <a:off x="13964" y="4668253"/>
            <a:ext cx="12007516" cy="1427747"/>
          </a:xfrm>
          <a:prstGeom prst="roundRect">
            <a:avLst>
              <a:gd name="adj" fmla="val 16667"/>
            </a:avLst>
          </a:prstGeom>
          <a:solidFill>
            <a:srgbClr val="F8CBAD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8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해결 방안</a:t>
            </a:r>
          </a:p>
        </p:txBody>
      </p:sp>
      <p:sp>
        <p:nvSpPr>
          <p:cNvPr id="120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9" name="TextBox 3"/>
          <p:cNvSpPr txBox="1"/>
          <p:nvPr/>
        </p:nvSpPr>
        <p:spPr>
          <a:xfrm>
            <a:off x="3670083" y="2463839"/>
            <a:ext cx="485183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진행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됨을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</a:t>
            </a:r>
          </a:p>
        </p:txBody>
      </p:sp>
      <p:sp>
        <p:nvSpPr>
          <p:cNvPr id="121" name="TextBox 4"/>
          <p:cNvSpPr txBox="1"/>
          <p:nvPr/>
        </p:nvSpPr>
        <p:spPr>
          <a:xfrm>
            <a:off x="74121" y="5023478"/>
            <a:ext cx="118872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우리는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관련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앱을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제작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배포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하고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판매자는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제품을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광고해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수익을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얻으며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</a:p>
          <a:p>
            <a:pPr>
              <a:defRPr sz="2400">
                <a:latin typeface="배달의민족 한나체 Pro OTF"/>
                <a:ea typeface="배달의민족 한나체 Pro OTF"/>
                <a:cs typeface="배달의민족 한나체 Pro OTF"/>
                <a:sym typeface="배달의민족 한나체 Pro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사용자는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해당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앱을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통해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차후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물품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구매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혹은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휴가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계획에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도움을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얻도록</a:t>
            </a:r>
            <a:r>
              <a:rPr u="sng" dirty="0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u="sng" dirty="0" err="1">
                <a:solidFill>
                  <a:srgbClr val="0070C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제작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724CE29-01B0-D04B-8585-B2A93B53A80E}"/>
              </a:ext>
            </a:extLst>
          </p:cNvPr>
          <p:cNvCxnSpPr/>
          <p:nvPr/>
        </p:nvCxnSpPr>
        <p:spPr>
          <a:xfrm>
            <a:off x="3770376" y="3131940"/>
            <a:ext cx="4517136" cy="0"/>
          </a:xfrm>
          <a:prstGeom prst="line">
            <a:avLst/>
          </a:prstGeom>
          <a:ln w="76200" cap="sq" cmpd="dbl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7DAB0D6-5009-5042-807C-496638972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36B556-A6C9-9945-BD6C-4A2967721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9" grpId="0" animBg="1"/>
      <p:bldP spid="1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12C947-AE5F-5A40-BA45-5DF953B37CDD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25B921-336A-8E46-A454-20DEFD1C61C2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3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64" y="4822447"/>
            <a:ext cx="2878324" cy="153390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모서리가 둥근 직사각형 8"/>
          <p:cNvSpPr/>
          <p:nvPr/>
        </p:nvSpPr>
        <p:spPr>
          <a:xfrm>
            <a:off x="904408" y="1663162"/>
            <a:ext cx="2709949" cy="11554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25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비즈니스 모델 및 타겟</a:t>
            </a:r>
          </a:p>
        </p:txBody>
      </p:sp>
      <p:sp>
        <p:nvSpPr>
          <p:cNvPr id="126" name="슬라이드 번호 개체 틀 1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7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01" y="2946679"/>
            <a:ext cx="1766391" cy="215194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extBox 5"/>
          <p:cNvSpPr txBox="1"/>
          <p:nvPr/>
        </p:nvSpPr>
        <p:spPr>
          <a:xfrm>
            <a:off x="1048005" y="1686898"/>
            <a:ext cx="24227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동안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공부에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지쳐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방학을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삼아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>
              <a:defRPr sz="17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여행을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계획중인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대학생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9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185" y="3306367"/>
            <a:ext cx="2621281" cy="218003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모서리가 둥근 직사각형 11"/>
          <p:cNvSpPr/>
          <p:nvPr/>
        </p:nvSpPr>
        <p:spPr>
          <a:xfrm>
            <a:off x="4452851" y="1645920"/>
            <a:ext cx="2709949" cy="11554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1" name="TextBox 14"/>
          <p:cNvSpPr txBox="1"/>
          <p:nvPr/>
        </p:nvSpPr>
        <p:spPr>
          <a:xfrm>
            <a:off x="4654780" y="1655194"/>
            <a:ext cx="2306092" cy="12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작년에 폭염으로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인해 냉방 용품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구매를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망설이는 사람들</a:t>
            </a:r>
          </a:p>
        </p:txBody>
      </p:sp>
      <p:sp>
        <p:nvSpPr>
          <p:cNvPr id="132" name="모서리가 둥근 직사각형 15"/>
          <p:cNvSpPr/>
          <p:nvPr/>
        </p:nvSpPr>
        <p:spPr>
          <a:xfrm>
            <a:off x="8018237" y="1628675"/>
            <a:ext cx="2422754" cy="115547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4">
                  <a:hueOff val="-406799"/>
                  <a:lumOff val="30382"/>
                </a:schemeClr>
              </a:gs>
              <a:gs pos="50000">
                <a:srgbClr val="FFD58D"/>
              </a:gs>
              <a:gs pos="100000">
                <a:schemeClr val="accent4">
                  <a:hueOff val="-362075"/>
                  <a:lumOff val="23565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/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3" name="TextBox 16"/>
          <p:cNvSpPr txBox="1"/>
          <p:nvPr/>
        </p:nvSpPr>
        <p:spPr>
          <a:xfrm>
            <a:off x="8119202" y="1655194"/>
            <a:ext cx="2220824" cy="12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관광지에서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음료수나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아이스크림을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판매하는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판매원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4" name="그림 10" descr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058" y="4657239"/>
            <a:ext cx="3109683" cy="150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그림 17" descr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1384" y="2818632"/>
            <a:ext cx="1908624" cy="180412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직선 연결선 4">
            <a:extLst>
              <a:ext uri="{FF2B5EF4-FFF2-40B4-BE49-F238E27FC236}">
                <a16:creationId xmlns:a16="http://schemas.microsoft.com/office/drawing/2014/main" id="{004BAC65-F5EC-6542-B390-2F3471A65343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BF277D6-6C63-094F-90C4-EF9A54476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4E0B7B-0182-904E-8744-2C3DD6B16A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8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D086CB-FAEB-0B43-A166-F8E3C6D69079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1CC92D-012E-A54D-8C7A-B5EF8B522808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9EBB03C-DBE2-CC44-A2C0-FCE1497A8F0D}"/>
              </a:ext>
            </a:extLst>
          </p:cNvPr>
          <p:cNvSpPr/>
          <p:nvPr/>
        </p:nvSpPr>
        <p:spPr>
          <a:xfrm>
            <a:off x="73570" y="3004862"/>
            <a:ext cx="6866726" cy="3112051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 활용 및 선 택  / 처리 및 가공</a:t>
            </a:r>
          </a:p>
        </p:txBody>
      </p:sp>
      <p:sp>
        <p:nvSpPr>
          <p:cNvPr id="138" name="슬라이드 번호 개체 틀 1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771" y="1582874"/>
            <a:ext cx="4940004" cy="425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* 가장 폭염이 길었던 연도를 중심으로 ±5년의 데이터를 수집하여 기상의 변화를 예측한다."/>
          <p:cNvSpPr txBox="1"/>
          <p:nvPr/>
        </p:nvSpPr>
        <p:spPr>
          <a:xfrm>
            <a:off x="104050" y="1275080"/>
            <a:ext cx="6753951" cy="1418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lnSpc>
                <a:spcPts val="5500"/>
              </a:lnSpc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가장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폭염이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길었던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연도를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중심으로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±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년의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수집하여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기상의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변화를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예측한다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141" name="* 날씨 데이터 선택…"/>
          <p:cNvSpPr txBox="1"/>
          <p:nvPr/>
        </p:nvSpPr>
        <p:spPr>
          <a:xfrm>
            <a:off x="148243" y="2944712"/>
            <a:ext cx="6709758" cy="299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457200">
              <a:lnSpc>
                <a:spcPts val="5500"/>
              </a:lnSpc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*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선택</a:t>
            </a:r>
            <a:endParaRPr sz="2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defTabSz="457200">
              <a:lnSpc>
                <a:spcPts val="6000"/>
              </a:lnSpc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지면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지중 온도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기온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QC플래그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강수량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QC플래그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풍속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QC플래그,풍향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QC플래그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습도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QC플래그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증기압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이슬점온도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현지기압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QC플래그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해면기압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및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QC플래그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전운량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중하층운량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운형</a:t>
            </a:r>
            <a:r>
              <a:rPr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최저운고</a:t>
            </a:r>
            <a:endParaRPr sz="2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2" name="(https://data.kma.go.kr/data/grnd/selectAsosRltmList.do?pgmNo=36)"/>
          <p:cNvSpPr txBox="1"/>
          <p:nvPr/>
        </p:nvSpPr>
        <p:spPr>
          <a:xfrm>
            <a:off x="6302128" y="5842817"/>
            <a:ext cx="6634257" cy="71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6000"/>
              </a:lnSpc>
              <a:defRPr sz="2400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배달의민족 연성" panose="020B0600000101010101" pitchFamily="50" charset="-127"/>
                <a:ea typeface="배달의민족 연성" panose="020B0600000101010101" pitchFamily="50" charset="-127"/>
                <a:hlinkClick r:id="rId3"/>
              </a:rPr>
              <a:t>(https://data.kma.go.kr/data/grnd/selectAsosRltmList.do?pgmNo=36</a:t>
            </a:r>
            <a:r>
              <a:rPr sz="1400" u="none" dirty="0">
                <a:solidFill>
                  <a:srgbClr val="0000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sz="1400" u="none" dirty="0">
              <a:solidFill>
                <a:srgbClr val="00000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  <a:cs typeface="Times"/>
              <a:sym typeface="Times"/>
            </a:endParaRPr>
          </a:p>
        </p:txBody>
      </p:sp>
      <p:sp>
        <p:nvSpPr>
          <p:cNvPr id="8" name="직선 연결선 4">
            <a:extLst>
              <a:ext uri="{FF2B5EF4-FFF2-40B4-BE49-F238E27FC236}">
                <a16:creationId xmlns:a16="http://schemas.microsoft.com/office/drawing/2014/main" id="{9E7E910A-9464-864F-ADE2-1431D9310F62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FE57D2-9FDE-D64F-A36F-C953E0C27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9FFB52-B9A2-8942-B189-D223542FC4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D43ADB-F385-4A47-A116-C10FF663C407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CF3389-B2BE-204F-8D5A-3584ED703CC5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직선 연결선 4">
            <a:extLst>
              <a:ext uri="{FF2B5EF4-FFF2-40B4-BE49-F238E27FC236}">
                <a16:creationId xmlns:a16="http://schemas.microsoft.com/office/drawing/2014/main" id="{4EA4FBC5-67F7-F644-A7CC-6B1C2FDA536C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4" name="제목 1"/>
          <p:cNvSpPr txBox="1">
            <a:spLocks noGrp="1"/>
          </p:cNvSpPr>
          <p:nvPr>
            <p:ph type="title"/>
          </p:nvPr>
        </p:nvSpPr>
        <p:spPr>
          <a:xfrm>
            <a:off x="141620" y="120567"/>
            <a:ext cx="8338030" cy="8485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9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 분석 방법 및 알고리즘 설명</a:t>
            </a:r>
          </a:p>
        </p:txBody>
      </p:sp>
      <p:sp>
        <p:nvSpPr>
          <p:cNvPr id="151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7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5" name="TextBox 2"/>
          <p:cNvSpPr txBox="1"/>
          <p:nvPr/>
        </p:nvSpPr>
        <p:spPr>
          <a:xfrm>
            <a:off x="328862" y="1119629"/>
            <a:ext cx="227798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Char char="❖"/>
              <a:defRPr b="1"/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방법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6" name="TextBox 3"/>
          <p:cNvSpPr txBox="1"/>
          <p:nvPr/>
        </p:nvSpPr>
        <p:spPr>
          <a:xfrm>
            <a:off x="7772400" y="1119629"/>
            <a:ext cx="19651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Char char="❖"/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알고리즘 설명</a:t>
            </a:r>
          </a:p>
        </p:txBody>
      </p:sp>
      <p:pic>
        <p:nvPicPr>
          <p:cNvPr id="147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379" y="993061"/>
            <a:ext cx="6432408" cy="5122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9"/>
          <p:cNvSpPr txBox="1"/>
          <p:nvPr/>
        </p:nvSpPr>
        <p:spPr>
          <a:xfrm>
            <a:off x="182645" y="1745500"/>
            <a:ext cx="4664390" cy="3785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CSV파일로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제공되는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파일을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필요한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가지도록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수정하여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데이터셋을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만든다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만들어진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데이터셋을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pandas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혹은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numpy함수를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이용하여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가져온다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가져온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관련된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공통점을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찾는다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sz="1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(ex. 1994년과 2018년)</a:t>
            </a: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1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4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강수량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온도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풍향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자외선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태풍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여부를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바탕으로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 startAt="4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5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대전의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세종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특별시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청주시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논산시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옥천군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/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금산군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함께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분석한다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sp>
        <p:nvSpPr>
          <p:cNvPr id="149" name="TextBox 6"/>
          <p:cNvSpPr txBox="1"/>
          <p:nvPr/>
        </p:nvSpPr>
        <p:spPr>
          <a:xfrm>
            <a:off x="6096000" y="2690334"/>
            <a:ext cx="5068902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입력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받음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입력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받은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분석하여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공통점을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찾음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공통점이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없으면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다음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입력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받음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공통점이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있으면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</a:t>
            </a:r>
            <a:r>
              <a:rPr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처리</a:t>
            </a:r>
            <a:endParaRPr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50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4" y="969101"/>
            <a:ext cx="4644391" cy="534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983879-76C4-4944-9D68-B8770C0AE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205A6B-98BF-874B-A97A-1AFAB1285D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5" grpId="1" animBg="1"/>
      <p:bldP spid="146" grpId="0" animBg="1"/>
      <p:bldP spid="148" grpId="0" animBg="1"/>
      <p:bldP spid="148" grpId="1" animBg="1"/>
      <p:bldP spid="1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C6AF5C-ADD6-BF42-91B2-43AF2C04A80B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A3CEB6-A025-0843-9ACC-CEA05D76AF00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3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 결과</a:t>
            </a:r>
          </a:p>
        </p:txBody>
      </p:sp>
      <p:sp>
        <p:nvSpPr>
          <p:cNvPr id="155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8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4" name="TextBox 2"/>
          <p:cNvSpPr txBox="1"/>
          <p:nvPr/>
        </p:nvSpPr>
        <p:spPr>
          <a:xfrm>
            <a:off x="148243" y="2293042"/>
            <a:ext cx="11803119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1994년과 2008년처럼 20일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이상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폭염이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지속되는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공통점이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각각의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분석하여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것으로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예상됨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대한민국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특성상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4계절이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존재하기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때문에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나아가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겨울철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대설도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예측하는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생성이</a:t>
            </a:r>
            <a:b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가능할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것으로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예상됨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특성상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수많은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변화가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예상되지만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많은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데이터들을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이용해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분석하면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더욱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정확한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모델이</a:t>
            </a: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만들어질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것으로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예상됨</a:t>
            </a:r>
            <a:endParaRPr 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85750" indent="-285750">
              <a:buSzPct val="100000"/>
              <a:buChar char="➢"/>
              <a:defRPr sz="20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현재 대전에는 </a:t>
            </a:r>
            <a:r>
              <a:rPr lang="en-US" altLang="ko-KR" dirty="0" err="1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aws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지역별 상세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관측소인 </a:t>
            </a:r>
            <a:r>
              <a:rPr lang="ko-KR" altLang="en-US" dirty="0" err="1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장동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 </a:t>
            </a:r>
            <a:r>
              <a:rPr lang="ko-KR" altLang="en-US" dirty="0" err="1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세천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 </a:t>
            </a:r>
            <a:r>
              <a:rPr lang="ko-KR" altLang="en-US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문화 관측소와  유성구 구성동에 위치한 지상 관측소가 있다</a:t>
            </a:r>
            <a:r>
              <a:rPr lang="en-US" altLang="ko-KR" dirty="0">
                <a:highlight>
                  <a:srgbClr val="FFFF00"/>
                </a:highlight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dirty="0">
              <a:highlight>
                <a:srgbClr val="FFFF00"/>
              </a:highlight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" name="직선 연결선 4">
            <a:extLst>
              <a:ext uri="{FF2B5EF4-FFF2-40B4-BE49-F238E27FC236}">
                <a16:creationId xmlns:a16="http://schemas.microsoft.com/office/drawing/2014/main" id="{BFCFD64D-20AF-EE4E-A1F9-C25FAB7BC1DC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499947-F643-1540-895C-A632EA2D6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1B93F2-3257-264B-9955-E6F0AE75F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076C9-2E1E-A546-9047-14DA58603221}"/>
              </a:ext>
            </a:extLst>
          </p:cNvPr>
          <p:cNvSpPr/>
          <p:nvPr/>
        </p:nvSpPr>
        <p:spPr>
          <a:xfrm>
            <a:off x="0" y="6459730"/>
            <a:ext cx="12191999" cy="4206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8B7FCF-6488-2D4A-9D01-66685A3B84BC}"/>
              </a:ext>
            </a:extLst>
          </p:cNvPr>
          <p:cNvSpPr/>
          <p:nvPr/>
        </p:nvSpPr>
        <p:spPr>
          <a:xfrm>
            <a:off x="0" y="-5689"/>
            <a:ext cx="12191999" cy="24285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7" name="제목 1"/>
          <p:cNvSpPr txBox="1">
            <a:spLocks noGrp="1"/>
          </p:cNvSpPr>
          <p:nvPr>
            <p:ph type="title"/>
          </p:nvPr>
        </p:nvSpPr>
        <p:spPr>
          <a:xfrm>
            <a:off x="148243" y="115742"/>
            <a:ext cx="6709758" cy="848534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벤치마킹 및 수익 모델</a:t>
            </a:r>
          </a:p>
        </p:txBody>
      </p:sp>
      <p:sp>
        <p:nvSpPr>
          <p:cNvPr id="158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9</a:t>
            </a:fld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59" name="TextBox 4"/>
          <p:cNvSpPr txBox="1"/>
          <p:nvPr/>
        </p:nvSpPr>
        <p:spPr>
          <a:xfrm>
            <a:off x="5349394" y="965884"/>
            <a:ext cx="149321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수익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모델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0" name="TextBox 14"/>
          <p:cNvSpPr txBox="1"/>
          <p:nvPr/>
        </p:nvSpPr>
        <p:spPr>
          <a:xfrm>
            <a:off x="5140085" y="1050890"/>
            <a:ext cx="1911829" cy="463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비슷한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경쟁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제품</a:t>
            </a: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61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76" y="2107583"/>
            <a:ext cx="2679297" cy="4431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4" y="2021245"/>
            <a:ext cx="1100668" cy="93088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extBox 11"/>
          <p:cNvSpPr txBox="1"/>
          <p:nvPr/>
        </p:nvSpPr>
        <p:spPr>
          <a:xfrm>
            <a:off x="1291620" y="1628330"/>
            <a:ext cx="149321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Apple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‘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</a:t>
            </a:r>
          </a:p>
        </p:txBody>
      </p:sp>
      <p:sp>
        <p:nvSpPr>
          <p:cNvPr id="164" name="TextBox 18"/>
          <p:cNvSpPr txBox="1"/>
          <p:nvPr/>
        </p:nvSpPr>
        <p:spPr>
          <a:xfrm>
            <a:off x="3782603" y="2952127"/>
            <a:ext cx="3150525" cy="22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2주까지의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미리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강수량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온도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습도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기본적인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sz="1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당일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1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기준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sz="1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변화량을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sz="1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당일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sz="1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기준</a:t>
            </a:r>
            <a:r>
              <a:rPr sz="1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</p:txBody>
      </p:sp>
      <p:pic>
        <p:nvPicPr>
          <p:cNvPr id="165" name="그림 8" descr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91" y="1891290"/>
            <a:ext cx="2369404" cy="4647622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21"/>
          <p:cNvSpPr txBox="1"/>
          <p:nvPr/>
        </p:nvSpPr>
        <p:spPr>
          <a:xfrm>
            <a:off x="8770904" y="1526283"/>
            <a:ext cx="182977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삼성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갤럭시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앱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‘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</a:t>
            </a:r>
          </a:p>
        </p:txBody>
      </p:sp>
      <p:sp>
        <p:nvSpPr>
          <p:cNvPr id="167" name="TextBox 22"/>
          <p:cNvSpPr txBox="1"/>
          <p:nvPr/>
        </p:nvSpPr>
        <p:spPr>
          <a:xfrm>
            <a:off x="4945836" y="2926327"/>
            <a:ext cx="3067060" cy="204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앱의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경우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위젯으로만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제공되어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위젯을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통해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앱에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접속할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3시간별로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날씨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및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강수량을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342900" indent="-342900">
              <a:buSzPct val="100000"/>
              <a:buAutoNum type="arabicPeriod" startAt="2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endParaRPr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342900" indent="-342900">
              <a:buSzPct val="100000"/>
              <a:buAutoNum type="arabicPeriod" startAt="3"/>
              <a:defRPr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미세먼지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농도를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있다</a:t>
            </a:r>
            <a:r>
              <a:rPr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</p:txBody>
      </p:sp>
      <p:pic>
        <p:nvPicPr>
          <p:cNvPr id="168" name="그림 3" descr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76" y="1599193"/>
            <a:ext cx="10423048" cy="492830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직선 연결선 4">
            <a:extLst>
              <a:ext uri="{FF2B5EF4-FFF2-40B4-BE49-F238E27FC236}">
                <a16:creationId xmlns:a16="http://schemas.microsoft.com/office/drawing/2014/main" id="{AAEF1589-C290-2141-8CE0-9DDE698BCDD1}"/>
              </a:ext>
            </a:extLst>
          </p:cNvPr>
          <p:cNvSpPr/>
          <p:nvPr/>
        </p:nvSpPr>
        <p:spPr>
          <a:xfrm>
            <a:off x="0" y="871818"/>
            <a:ext cx="12192000" cy="1"/>
          </a:xfrm>
          <a:prstGeom prst="line">
            <a:avLst/>
          </a:prstGeom>
          <a:ln w="28575">
            <a:solidFill>
              <a:srgbClr val="AFABAB"/>
            </a:solidFill>
            <a:miter/>
          </a:ln>
        </p:spPr>
        <p:txBody>
          <a:bodyPr lIns="45719" rIns="45719"/>
          <a:lstStyle/>
          <a:p>
            <a:endParaRPr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7A76C4-18B8-0043-93D8-EAC326049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>
                        <a14:foregroundMark x1="5000" y1="58889" x2="11444" y2="75111"/>
                        <a14:foregroundMark x1="9000" y1="71333" x2="36333" y2="93222"/>
                        <a14:foregroundMark x1="29889" y1="91556" x2="65889" y2="95000"/>
                        <a14:foregroundMark x1="58222" y1="95667" x2="89222" y2="73778"/>
                        <a14:foregroundMark x1="82444" y1="79778" x2="94889" y2="55556"/>
                        <a14:foregroundMark x1="93889" y1="46444" x2="87111" y2="23222"/>
                        <a14:foregroundMark x1="88778" y1="30000" x2="72000" y2="11444"/>
                        <a14:foregroundMark x1="74333" y1="14111" x2="49444" y2="4667"/>
                        <a14:foregroundMark x1="54778" y1="5000" x2="26222" y2="9111"/>
                        <a14:foregroundMark x1="35000" y1="7778" x2="8667" y2="24556"/>
                        <a14:foregroundMark x1="17444" y1="18889" x2="3000" y2="45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50" y="6473804"/>
            <a:ext cx="386305" cy="3863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3CDC44-82D1-234B-845D-AAAEFD94AE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32959" r="98315">
                        <a14:foregroundMark x1="36704" y1="28667" x2="36704" y2="28667"/>
                        <a14:foregroundMark x1="33146" y1="39333" x2="33146" y2="39333"/>
                        <a14:foregroundMark x1="36142" y1="52667" x2="36142" y2="52667"/>
                        <a14:foregroundMark x1="43071" y1="31333" x2="43071" y2="31333"/>
                        <a14:foregroundMark x1="49438" y1="23333" x2="49438" y2="23333"/>
                        <a14:foregroundMark x1="53184" y1="40667" x2="53184" y2="40667"/>
                        <a14:foregroundMark x1="49813" y1="51333" x2="49813" y2="51333"/>
                        <a14:foregroundMark x1="76779" y1="24667" x2="76779" y2="24667"/>
                        <a14:foregroundMark x1="85955" y1="27333" x2="85955" y2="27333"/>
                        <a14:foregroundMark x1="85206" y1="50667" x2="85206" y2="50667"/>
                        <a14:foregroundMark x1="91011" y1="44667" x2="91011" y2="44667"/>
                        <a14:foregroundMark x1="97566" y1="35333" x2="97566" y2="35333"/>
                        <a14:foregroundMark x1="35955" y1="77333" x2="35955" y2="77333"/>
                        <a14:foregroundMark x1="41386" y1="77333" x2="41386" y2="77333"/>
                        <a14:foregroundMark x1="42697" y1="76667" x2="42697" y2="76667"/>
                        <a14:foregroundMark x1="48502" y1="75333" x2="48502" y2="75333"/>
                        <a14:foregroundMark x1="53184" y1="76667" x2="53184" y2="76667"/>
                        <a14:foregroundMark x1="57678" y1="75333" x2="57678" y2="75333"/>
                        <a14:foregroundMark x1="61985" y1="76000" x2="61985" y2="76000"/>
                        <a14:foregroundMark x1="67416" y1="75333" x2="67416" y2="75333"/>
                        <a14:foregroundMark x1="69850" y1="74667" x2="69850" y2="74667"/>
                        <a14:foregroundMark x1="71161" y1="74667" x2="71161" y2="74667"/>
                        <a14:foregroundMark x1="75468" y1="76000" x2="75468" y2="76000"/>
                        <a14:foregroundMark x1="77154" y1="75333" x2="77154" y2="75333"/>
                        <a14:foregroundMark x1="79401" y1="77333" x2="79401" y2="77333"/>
                        <a14:foregroundMark x1="81086" y1="76000" x2="81086" y2="76000"/>
                        <a14:foregroundMark x1="82397" y1="74000" x2="82397" y2="74000"/>
                        <a14:foregroundMark x1="85768" y1="74667" x2="85768" y2="74667"/>
                        <a14:foregroundMark x1="87828" y1="75333" x2="87828" y2="75333"/>
                        <a14:foregroundMark x1="91011" y1="76000" x2="91011" y2="76000"/>
                        <a14:foregroundMark x1="93633" y1="76000" x2="93633" y2="76000"/>
                        <a14:foregroundMark x1="96442" y1="75333" x2="96442" y2="75333"/>
                        <a14:foregroundMark x1="93071" y1="74000" x2="93071" y2="74000"/>
                        <a14:foregroundMark x1="94757" y1="74000" x2="94757" y2="74000"/>
                        <a14:foregroundMark x1="98315" y1="75333" x2="98315" y2="75333"/>
                      </a14:backgroundRemoval>
                    </a14:imgEffect>
                  </a14:imgLayer>
                </a14:imgProps>
              </a:ext>
            </a:extLst>
          </a:blip>
          <a:srcRect l="32072"/>
          <a:stretch/>
        </p:blipFill>
        <p:spPr>
          <a:xfrm>
            <a:off x="518555" y="6456665"/>
            <a:ext cx="1003220" cy="41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3" grpId="0" animBg="1"/>
      <p:bldP spid="163" grpId="1" animBg="1"/>
      <p:bldP spid="164" grpId="0" animBg="1"/>
      <p:bldP spid="164" grpId="1" animBg="1"/>
      <p:bldP spid="166" grpId="0" animBg="1"/>
      <p:bldP spid="166" grpId="1" animBg="1"/>
      <p:bldP spid="167" grpId="0" animBg="1"/>
      <p:bldP spid="167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628</Words>
  <Application>Microsoft Office PowerPoint</Application>
  <PresentationFormat>와이드스크린</PresentationFormat>
  <Paragraphs>117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배달의민족 연성</vt:lpstr>
      <vt:lpstr>Arial</vt:lpstr>
      <vt:lpstr>Office 테마</vt:lpstr>
      <vt:lpstr>대전광역시 폭염 데이터 분석 </vt:lpstr>
      <vt:lpstr>목차</vt:lpstr>
      <vt:lpstr>문제점 발견 및 이슈 제기</vt:lpstr>
      <vt:lpstr>해결 방안</vt:lpstr>
      <vt:lpstr>비즈니스 모델 및 타겟</vt:lpstr>
      <vt:lpstr>데이터 활용 및 선 택  / 처리 및 가공</vt:lpstr>
      <vt:lpstr>데이터 분석 방법 및 알고리즘 설명</vt:lpstr>
      <vt:lpstr>예상 결과</vt:lpstr>
      <vt:lpstr>벤치마킹 및 수익 모델</vt:lpstr>
      <vt:lpstr>향후 계획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대전광역시 폭염 데이터 분석 </dc:title>
  <cp:lastModifiedBy>Kim Sungmin</cp:lastModifiedBy>
  <cp:revision>43</cp:revision>
  <cp:lastPrinted>2019-07-01T03:54:37Z</cp:lastPrinted>
  <dcterms:modified xsi:type="dcterms:W3CDTF">2019-07-03T08:20:09Z</dcterms:modified>
</cp:coreProperties>
</file>